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4" r:id="rId3"/>
    <p:sldId id="276" r:id="rId4"/>
    <p:sldId id="277" r:id="rId5"/>
    <p:sldId id="282" r:id="rId6"/>
    <p:sldId id="275" r:id="rId7"/>
    <p:sldId id="260" r:id="rId8"/>
    <p:sldId id="257" r:id="rId9"/>
    <p:sldId id="258" r:id="rId10"/>
    <p:sldId id="259" r:id="rId11"/>
    <p:sldId id="261" r:id="rId12"/>
    <p:sldId id="263" r:id="rId13"/>
    <p:sldId id="266" r:id="rId14"/>
    <p:sldId id="278" r:id="rId15"/>
    <p:sldId id="279" r:id="rId16"/>
    <p:sldId id="267" r:id="rId17"/>
    <p:sldId id="281" r:id="rId18"/>
    <p:sldId id="272" r:id="rId19"/>
    <p:sldId id="280" r:id="rId20"/>
    <p:sldId id="269" r:id="rId21"/>
    <p:sldId id="271" r:id="rId22"/>
    <p:sldId id="273" r:id="rId23"/>
    <p:sldId id="270" r:id="rId24"/>
    <p:sldId id="26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15"/>
    <p:restoredTop sz="94687"/>
  </p:normalViewPr>
  <p:slideViewPr>
    <p:cSldViewPr snapToGrid="0" snapToObjects="1">
      <p:cViewPr varScale="1">
        <p:scale>
          <a:sx n="124" d="100"/>
          <a:sy n="124" d="100"/>
        </p:scale>
        <p:origin x="200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0583D-5A37-3341-9622-42D64A412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6D44A6-71AD-F449-A030-8ADC0D4C51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06A9E-D802-E34B-8C52-4D48C296A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9CD40-C179-EB46-8210-F025442CE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B479A-44AC-E844-A91A-858A5A1FA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52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ECAF0-9D34-834C-91C1-C076A0242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05EEE3-9A70-BF4B-BCDF-66688530C1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FF36C-A741-CC43-88EB-00EC4E2B6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55A67-078E-3A43-9F8F-C8308EDD0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325AF3-667C-F647-BE30-011BD0355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29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518D55-2041-ED44-A563-D00868DCD0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D9F610-CCE2-7448-A58D-5B69224967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47469-2801-3548-9391-4D98CFB6A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CB492-2FEF-E54F-874D-02A98DE23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13CB8-96B4-A747-A1E6-A406618A0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78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7B1D-D9C6-AC45-BC64-E9CE8EAAB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D4B41-861C-924E-884F-80F7C8C28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CF0E6A-C63D-654C-8CD5-F47C32CD6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6C456-2BC4-2941-BA58-AE6DA46EC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968C-0EE7-244B-8951-D3049F27C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27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47681-02C2-474B-9506-4B3CFE653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B05C7-E762-A24D-967A-F66FC4FC0A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093AA-CE1A-054D-96EB-9EC17ED86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EC8D6-BF09-C54B-BF08-46F723CA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20DF4-2016-9045-ACDA-D738945FB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912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C534E-4020-8649-85C8-F7DE223B7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5FD81-B301-854E-83AE-7251FE3022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F798C0-3EF3-B745-8292-161F2DC778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11DC8-2D23-0548-871C-69020F80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25F6B-6ABF-9E4D-9AF5-5B61AD240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DA342B-69BB-1647-A5DD-0AFDD8FEF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39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8FC3F-FB8D-1B42-B754-3824D5303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4F51B-44ED-0940-98B8-07BE573F9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4136E5-582F-5E40-A3F7-6F238BDA1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B53C70-6B35-D845-ADE6-CD42BA7748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B45A48-B6B6-EB4D-8775-0B6C152B45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8F6224-7B28-3246-8AF9-47FFC742E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F3102E-4DA4-C146-BFDD-83AFACE11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AEA6E5-B5D2-6543-9736-47D890FAC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489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CC283-AD3B-384C-838F-9E4A52177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661042-D7AD-F647-B423-033D2E714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9B1679-F399-8045-8C97-30F9B3018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6EA411-C83D-ED45-B1E9-203BE8B4F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957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DB0482-4ED5-C24C-A5C3-8E64F0DC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845FC0-1C1E-EE44-8421-98D3A1161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583ED4-F9B1-7F48-AEDA-4978330E1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804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4960B-C720-8942-9F2B-10194844B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71565-CE4D-E34F-838D-C64959761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EA9871-117D-D340-97CC-D00FA467C7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22174A-C149-704E-92F7-AE3D6B9B4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710FB-EB95-114E-A8EB-9D0B04B5F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F63BF-0F6D-1342-9FEB-D7F026DBC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73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7E686-4EEF-7A4F-8283-35D765859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1524E3-1594-1646-B58E-F491D533F6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12D004-41F3-4F41-B9ED-59857E463C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1986D-E8CF-4E46-8B1E-FD240B0C1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0D74D4-EF14-CD47-ADB9-96BC2013C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482E8-D664-8246-A452-82C4947A4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2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F9855C-F7C2-F445-9558-E08937FB5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73E768-9703-884C-AD7F-4690440A5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BCD02-F8E2-F247-BF41-5111F109D2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FF0B3-8028-EB49-82FF-6855DA312B96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15674-A914-C54B-B4FC-924B7D7769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7BFD9-7BFB-9640-B14D-AAF6AF85AB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0C57A-DD2E-5347-8316-83E67C7A5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140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1705.08790" TargetMode="External"/><Relationship Id="rId3" Type="http://schemas.openxmlformats.org/officeDocument/2006/relationships/hyperlink" Target="https://arxiv.org/abs/1607.06450" TargetMode="External"/><Relationship Id="rId7" Type="http://schemas.openxmlformats.org/officeDocument/2006/relationships/hyperlink" Target="https://arxiv.org/abs/1708.02002" TargetMode="External"/><Relationship Id="rId2" Type="http://schemas.openxmlformats.org/officeDocument/2006/relationships/hyperlink" Target="https://papers.nips.cc/paper/5955-convolutional-lstm-network-a-machine-learning-approach-for-precipitation-nowcasting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902.09843" TargetMode="External"/><Relationship Id="rId5" Type="http://schemas.openxmlformats.org/officeDocument/2006/relationships/hyperlink" Target="https://arxiv.org/abs/1803.02579" TargetMode="External"/><Relationship Id="rId4" Type="http://schemas.openxmlformats.org/officeDocument/2006/relationships/hyperlink" Target="https://arxiv.org/abs/1805.10180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0492-49C6-CE43-8B47-516C9BC0CA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Monitoring trees outside the forest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DC1CDD-215E-994C-AF16-E6BDF679F8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John Brandt</a:t>
            </a:r>
          </a:p>
          <a:p>
            <a:r>
              <a:rPr lang="en-US" dirty="0"/>
              <a:t>World Resources Institute</a:t>
            </a:r>
          </a:p>
        </p:txBody>
      </p:sp>
    </p:spTree>
    <p:extLst>
      <p:ext uri="{BB962C8B-B14F-4D97-AF65-F5344CB8AC3E}">
        <p14:creationId xmlns:p14="http://schemas.microsoft.com/office/powerpoint/2010/main" val="1116361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CCC42-30FA-2949-AB30-2C9768F6B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aggregation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E5042-96E0-9D4E-878D-197F9DAF1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Biweekly mean composites of 10 and 20m bands, selecting the two images per month with the lowest cloud cover</a:t>
            </a:r>
          </a:p>
          <a:p>
            <a:r>
              <a:rPr lang="en-US" dirty="0"/>
              <a:t>Cap on cloud cover of 20%, bilinearly interpolate if missing imagery</a:t>
            </a:r>
          </a:p>
          <a:p>
            <a:r>
              <a:rPr lang="en-US" dirty="0"/>
              <a:t>Fuse S2 data with percent slope calculated from DEM</a:t>
            </a:r>
          </a:p>
          <a:p>
            <a:r>
              <a:rPr lang="en-US" dirty="0"/>
              <a:t>Normalize all data to [0, 1] range</a:t>
            </a:r>
          </a:p>
          <a:p>
            <a:r>
              <a:rPr lang="en-US" dirty="0"/>
              <a:t>High background variability and noise: Temporal data encompasses differences between foreground and background</a:t>
            </a:r>
          </a:p>
          <a:p>
            <a:endParaRPr lang="en-US" dirty="0"/>
          </a:p>
        </p:txBody>
      </p:sp>
      <p:sp>
        <p:nvSpPr>
          <p:cNvPr id="4" name="5-Point Star 3">
            <a:extLst>
              <a:ext uri="{FF2B5EF4-FFF2-40B4-BE49-F238E27FC236}">
                <a16:creationId xmlns:a16="http://schemas.microsoft.com/office/drawing/2014/main" id="{75CEFD36-3130-F448-8769-E6908EE8E386}"/>
              </a:ext>
            </a:extLst>
          </p:cNvPr>
          <p:cNvSpPr/>
          <p:nvPr/>
        </p:nvSpPr>
        <p:spPr>
          <a:xfrm>
            <a:off x="601894" y="4397339"/>
            <a:ext cx="472611" cy="482885"/>
          </a:xfrm>
          <a:prstGeom prst="star5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07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02DC-6648-B743-A52D-EC5678D7B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70C4B-1500-6B46-BF56-B5E1407A3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Fully convolutional network with:</a:t>
            </a:r>
          </a:p>
          <a:p>
            <a:r>
              <a:rPr lang="en-US" dirty="0">
                <a:hlinkClick r:id="rId2"/>
              </a:rPr>
              <a:t>Convolutional LSTM</a:t>
            </a:r>
            <a:r>
              <a:rPr lang="en-US" dirty="0"/>
              <a:t> encoder with </a:t>
            </a:r>
            <a:r>
              <a:rPr lang="en-US" dirty="0">
                <a:hlinkClick r:id="rId3"/>
              </a:rPr>
              <a:t>layer normalization</a:t>
            </a:r>
            <a:endParaRPr lang="en-US" dirty="0"/>
          </a:p>
          <a:p>
            <a:r>
              <a:rPr lang="en-US" dirty="0">
                <a:hlinkClick r:id="rId4"/>
              </a:rPr>
              <a:t>Feature pyramid attention</a:t>
            </a:r>
            <a:r>
              <a:rPr lang="en-US" dirty="0"/>
              <a:t> between encoder and decoder</a:t>
            </a:r>
          </a:p>
          <a:p>
            <a:r>
              <a:rPr lang="en-US" dirty="0"/>
              <a:t>Concurrent spatial and channel squeeze excitation </a:t>
            </a:r>
            <a:r>
              <a:rPr lang="en-US" dirty="0">
                <a:hlinkClick r:id="rId5"/>
              </a:rPr>
              <a:t>decoder</a:t>
            </a:r>
            <a:endParaRPr lang="en-US" dirty="0"/>
          </a:p>
          <a:p>
            <a:r>
              <a:rPr lang="en-US" dirty="0">
                <a:hlinkClick r:id="rId6"/>
              </a:rPr>
              <a:t>AdaBound</a:t>
            </a:r>
            <a:r>
              <a:rPr lang="en-US" dirty="0"/>
              <a:t> optimizer</a:t>
            </a:r>
          </a:p>
          <a:p>
            <a:r>
              <a:rPr lang="en-US" dirty="0">
                <a:hlinkClick r:id="rId7"/>
              </a:rPr>
              <a:t>Focal loss</a:t>
            </a:r>
            <a:r>
              <a:rPr lang="en-US" dirty="0"/>
              <a:t> for a warm-up, fine tuned with </a:t>
            </a:r>
            <a:r>
              <a:rPr lang="en-US" dirty="0">
                <a:hlinkClick r:id="rId8"/>
              </a:rPr>
              <a:t>Lovasz softmax</a:t>
            </a:r>
            <a:r>
              <a:rPr lang="en-US" dirty="0"/>
              <a:t>. Focal loss is tuned (gamma and alpha) for each image.</a:t>
            </a:r>
          </a:p>
          <a:p>
            <a:r>
              <a:rPr lang="en-US" dirty="0" err="1"/>
              <a:t>Equibatch</a:t>
            </a:r>
            <a:r>
              <a:rPr lang="en-US" dirty="0"/>
              <a:t> sampling, visiting every C clusters each N samples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48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42EC3-264A-2E41-A6AA-35226A367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Seeing what can’t be seen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AECA8-D59D-154E-946D-88E39C08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124"/>
            <a:ext cx="10515600" cy="4351338"/>
          </a:xfrm>
        </p:spPr>
        <p:txBody>
          <a:bodyPr/>
          <a:lstStyle/>
          <a:p>
            <a:r>
              <a:rPr lang="en-US" dirty="0"/>
              <a:t>Convolutional LSTMs allow for the representation of temporal </a:t>
            </a:r>
            <a:r>
              <a:rPr lang="en-US" i="1" dirty="0"/>
              <a:t>and </a:t>
            </a:r>
            <a:r>
              <a:rPr lang="en-US" dirty="0"/>
              <a:t> temporal relationships </a:t>
            </a:r>
            <a:r>
              <a:rPr lang="en-US" i="1" dirty="0"/>
              <a:t>concurrently</a:t>
            </a:r>
          </a:p>
          <a:p>
            <a:r>
              <a:rPr lang="en-US" dirty="0"/>
              <a:t>Explicit modeling of how band reflectance of trees change over time versus background crops, grass, shrubs, etc.</a:t>
            </a:r>
          </a:p>
          <a:p>
            <a:endParaRPr lang="en-US" dirty="0"/>
          </a:p>
          <a:p>
            <a:r>
              <a:rPr lang="en-US" dirty="0"/>
              <a:t>Technical problem:</a:t>
            </a:r>
          </a:p>
          <a:p>
            <a:pPr lvl="1"/>
            <a:r>
              <a:rPr lang="en-US" dirty="0"/>
              <a:t>Gradient explosion</a:t>
            </a:r>
          </a:p>
          <a:p>
            <a:pPr lvl="1"/>
            <a:r>
              <a:rPr lang="en-US" dirty="0"/>
              <a:t>Heavy gradient clipping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B522C0-C60C-E94E-8A67-CD3D503E9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429000"/>
            <a:ext cx="4641850" cy="327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459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02EC9-00DB-3D49-9767-ACC4DD942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Combating variability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9062D-3587-7846-9946-BBF2C0CB0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Focal loss – </a:t>
            </a:r>
            <a:r>
              <a:rPr lang="en-US" dirty="0"/>
              <a:t>weight difficult false negatives higher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err="1"/>
              <a:t>Lovasz</a:t>
            </a:r>
            <a:r>
              <a:rPr lang="en-US" dirty="0"/>
              <a:t> </a:t>
            </a:r>
            <a:r>
              <a:rPr lang="en-US" dirty="0" err="1"/>
              <a:t>softmax</a:t>
            </a:r>
            <a:endParaRPr lang="en-US" dirty="0"/>
          </a:p>
          <a:p>
            <a:r>
              <a:rPr lang="en-US" dirty="0" err="1"/>
              <a:t>Equibatch</a:t>
            </a:r>
            <a:endParaRPr lang="en-US" dirty="0"/>
          </a:p>
          <a:p>
            <a:r>
              <a:rPr lang="en-US" dirty="0"/>
              <a:t>Stratified sampling</a:t>
            </a:r>
          </a:p>
          <a:p>
            <a:r>
              <a:rPr lang="en-US" dirty="0"/>
              <a:t>Layer norm, batch re-norm</a:t>
            </a:r>
          </a:p>
          <a:p>
            <a:r>
              <a:rPr lang="en-US" dirty="0"/>
              <a:t>L2 loss</a:t>
            </a:r>
          </a:p>
          <a:p>
            <a:r>
              <a:rPr lang="en-US" dirty="0" err="1"/>
              <a:t>Zoneout</a:t>
            </a:r>
            <a:endParaRPr lang="en-US" dirty="0"/>
          </a:p>
          <a:p>
            <a:r>
              <a:rPr lang="en-US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4167396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02EC9-00DB-3D49-9767-ACC4DD942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Combating variability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9062D-3587-7846-9946-BBF2C0CB0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Focal loss</a:t>
            </a:r>
          </a:p>
          <a:p>
            <a:r>
              <a:rPr lang="en-US" dirty="0" err="1">
                <a:solidFill>
                  <a:srgbClr val="FF0000"/>
                </a:solidFill>
              </a:rPr>
              <a:t>Lovasz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softmax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 - explicitly optimize </a:t>
            </a:r>
            <a:r>
              <a:rPr lang="en-US" dirty="0" err="1"/>
              <a:t>IoU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err="1"/>
              <a:t>Equibatch</a:t>
            </a:r>
            <a:endParaRPr lang="en-US" dirty="0"/>
          </a:p>
          <a:p>
            <a:r>
              <a:rPr lang="en-US" dirty="0"/>
              <a:t>Stratified sampling</a:t>
            </a:r>
          </a:p>
          <a:p>
            <a:r>
              <a:rPr lang="en-US" dirty="0"/>
              <a:t>Layer norm, batch re-norm</a:t>
            </a:r>
          </a:p>
          <a:p>
            <a:r>
              <a:rPr lang="en-US" dirty="0"/>
              <a:t>L2 loss</a:t>
            </a:r>
          </a:p>
          <a:p>
            <a:r>
              <a:rPr lang="en-US" dirty="0" err="1"/>
              <a:t>Zoneout</a:t>
            </a:r>
            <a:endParaRPr lang="en-US" dirty="0"/>
          </a:p>
          <a:p>
            <a:r>
              <a:rPr lang="en-US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480528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02EC9-00DB-3D49-9767-ACC4DD942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Combating variability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9062D-3587-7846-9946-BBF2C0CB0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Focal loss</a:t>
            </a:r>
          </a:p>
          <a:p>
            <a:r>
              <a:rPr lang="en-US" dirty="0" err="1"/>
              <a:t>Lovasz</a:t>
            </a:r>
            <a:r>
              <a:rPr lang="en-US" dirty="0"/>
              <a:t> </a:t>
            </a:r>
            <a:r>
              <a:rPr lang="en-US" dirty="0" err="1"/>
              <a:t>softmax</a:t>
            </a:r>
            <a:endParaRPr lang="en-US" dirty="0"/>
          </a:p>
          <a:p>
            <a:r>
              <a:rPr lang="en-US" dirty="0" err="1"/>
              <a:t>Equibatch</a:t>
            </a:r>
            <a:endParaRPr lang="en-US" dirty="0"/>
          </a:p>
          <a:p>
            <a:r>
              <a:rPr lang="en-US" dirty="0"/>
              <a:t>Stratified sampling</a:t>
            </a:r>
          </a:p>
          <a:p>
            <a:r>
              <a:rPr lang="en-US" dirty="0"/>
              <a:t>Layer norm, batch re-norm</a:t>
            </a:r>
          </a:p>
          <a:p>
            <a:r>
              <a:rPr lang="en-US" dirty="0"/>
              <a:t>L2 loss</a:t>
            </a:r>
          </a:p>
          <a:p>
            <a:r>
              <a:rPr lang="en-US" dirty="0" err="1"/>
              <a:t>Zoneout</a:t>
            </a:r>
            <a:endParaRPr lang="en-US" dirty="0"/>
          </a:p>
          <a:p>
            <a:r>
              <a:rPr lang="en-US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495647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EC650-C104-2346-A8D1-9FD27D229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Pixel-level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30177-5EF9-8D40-9668-170F3B93E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segmentation is widely known to create fuzzy feature maps. Single pixel accuracy is still a topic of active research in computer vision. This research incorporates the best of the latest research on pixel-level accuracy, including:</a:t>
            </a:r>
          </a:p>
          <a:p>
            <a:pPr lvl="1"/>
            <a:r>
              <a:rPr lang="en-US" dirty="0"/>
              <a:t>Feature pyramid attention</a:t>
            </a:r>
          </a:p>
          <a:p>
            <a:pPr lvl="1"/>
            <a:r>
              <a:rPr lang="en-US" dirty="0" err="1"/>
              <a:t>Adabound</a:t>
            </a:r>
            <a:r>
              <a:rPr lang="en-US" dirty="0"/>
              <a:t> optimizer</a:t>
            </a:r>
          </a:p>
          <a:p>
            <a:pPr lvl="1"/>
            <a:r>
              <a:rPr lang="en-US" dirty="0" err="1"/>
              <a:t>Hypercolumn</a:t>
            </a:r>
            <a:r>
              <a:rPr lang="en-US" dirty="0"/>
              <a:t> decoder</a:t>
            </a:r>
          </a:p>
          <a:p>
            <a:pPr lvl="1"/>
            <a:r>
              <a:rPr lang="en-US" dirty="0"/>
              <a:t>Concurrent spatial and channel squeeze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21E8DF-9531-9746-89CD-44B770068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114" y="3429000"/>
            <a:ext cx="45974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727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5FE53-96D3-2A4B-A0AA-CB6E115BE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23095-0B67-7249-BFBF-CB57DCAEC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Prediction speed: 288,000 ha/hour/core</a:t>
            </a:r>
          </a:p>
          <a:p>
            <a:r>
              <a:rPr lang="en-US" dirty="0"/>
              <a:t>Model parameter size: 136,000 (vs. 60M+ in out-of-box algorithms): 500x speedup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29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0273F-3020-6645-B32D-E99DD7E8F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FD684-2FBD-A44D-8344-A04A62A48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Trees inside forest (&gt;50% tree cover / hectare ): 90% recall, 88% precision</a:t>
            </a:r>
          </a:p>
          <a:p>
            <a:r>
              <a:rPr lang="en-US" dirty="0"/>
              <a:t>Scattered forest (20-50% tree cover / hectare): __ , __</a:t>
            </a:r>
          </a:p>
          <a:p>
            <a:r>
              <a:rPr lang="en-US" dirty="0"/>
              <a:t>Trees outside forest (&lt;20% tree cover/ hectare): 63% recall, 58% precision</a:t>
            </a:r>
          </a:p>
        </p:txBody>
      </p:sp>
    </p:spTree>
    <p:extLst>
      <p:ext uri="{BB962C8B-B14F-4D97-AF65-F5344CB8AC3E}">
        <p14:creationId xmlns:p14="http://schemas.microsoft.com/office/powerpoint/2010/main" val="35952595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73574-0D3F-474A-9427-CC3C706DB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D63F7-36AF-8A46-89E3-65DF53B7E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FCB390-7FA8-1241-BEED-E46EF1358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1308100"/>
            <a:ext cx="105283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645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FDDEF-363E-2C46-AAE5-9B1B75F03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in monitoring trees outside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5D8BE-D011-7D4D-911F-156F48B9C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Low resolution of imagery</a:t>
            </a:r>
          </a:p>
          <a:p>
            <a:r>
              <a:rPr lang="en-US" dirty="0"/>
              <a:t>High background variability and noise</a:t>
            </a:r>
          </a:p>
          <a:p>
            <a:r>
              <a:rPr lang="en-US" dirty="0"/>
              <a:t>Small object size</a:t>
            </a:r>
          </a:p>
          <a:p>
            <a:r>
              <a:rPr lang="en-US" dirty="0"/>
              <a:t>Sub 10m shifts in georeferencing</a:t>
            </a:r>
          </a:p>
          <a:p>
            <a:r>
              <a:rPr lang="en-US" dirty="0"/>
              <a:t>Traditional ML approaches on GEE are not expressive enough (RF)</a:t>
            </a:r>
          </a:p>
          <a:p>
            <a:r>
              <a:rPr lang="en-US" dirty="0"/>
              <a:t>Out of box computer vision approaches do not work because of small image size, variability of data, and variability of segmentation maps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9825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F2782-DD85-F54A-A21E-97577AEC6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F613A-3F75-124E-83F0-FCDF2558D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63D0E8-048C-2F4C-820E-3D74FD363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053"/>
            <a:ext cx="12192000" cy="59438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69F649D-DD66-1D48-A053-CC21306CEE30}"/>
              </a:ext>
            </a:extLst>
          </p:cNvPr>
          <p:cNvSpPr/>
          <p:nvPr/>
        </p:nvSpPr>
        <p:spPr>
          <a:xfrm>
            <a:off x="15240" y="3136392"/>
            <a:ext cx="12192000" cy="5852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2814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2CA5-F675-394D-AC3F-88065F7DE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3C651-D221-104D-98F5-3968E2E96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1FDFDF-92BF-644E-AB81-861FE4BEB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5402"/>
            <a:ext cx="12192000" cy="58671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4857F2-4613-3945-ACB0-0CA9FE828FA5}"/>
              </a:ext>
            </a:extLst>
          </p:cNvPr>
          <p:cNvSpPr/>
          <p:nvPr/>
        </p:nvSpPr>
        <p:spPr>
          <a:xfrm>
            <a:off x="15240" y="3136392"/>
            <a:ext cx="12192000" cy="5852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58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94D00-1805-8140-9B23-C67A65ABA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CCF56-B832-3845-86C1-9915719EE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28A36E-C76E-AE45-BB36-CAF1BBA89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00" y="850900"/>
            <a:ext cx="10617200" cy="515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870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8D71F-F3E3-EF4F-AC16-6AEA7A7AA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E00C-742D-0244-A4F5-7E001A142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6EE41C-8EAB-F449-88BD-2616A9800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1037"/>
            <a:ext cx="12192000" cy="616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306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09D22-4E28-E644-ABF0-C5E61BDFA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8C287-BCF9-5149-AEC8-BB4F3EEFB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S1 S2 fusion</a:t>
            </a:r>
          </a:p>
          <a:p>
            <a:r>
              <a:rPr lang="en-US" dirty="0" err="1"/>
              <a:t>Atruous</a:t>
            </a:r>
            <a:r>
              <a:rPr lang="en-US" dirty="0"/>
              <a:t> convolutions</a:t>
            </a:r>
          </a:p>
          <a:p>
            <a:r>
              <a:rPr lang="en-US" dirty="0"/>
              <a:t>Augmentations: shift, small rotations, mirroring, temporal</a:t>
            </a:r>
          </a:p>
          <a:p>
            <a:r>
              <a:rPr lang="en-US" dirty="0"/>
              <a:t>Hyperparameter search</a:t>
            </a:r>
          </a:p>
          <a:p>
            <a:r>
              <a:rPr lang="en-US" dirty="0"/>
              <a:t>Regularization search</a:t>
            </a:r>
          </a:p>
          <a:p>
            <a:r>
              <a:rPr lang="en-US" dirty="0"/>
              <a:t>Self training</a:t>
            </a:r>
          </a:p>
          <a:p>
            <a:r>
              <a:rPr lang="en-US" dirty="0"/>
              <a:t>Stratified K-fold training and averaged ensemble predictions</a:t>
            </a:r>
          </a:p>
          <a:p>
            <a:r>
              <a:rPr lang="en-US" dirty="0"/>
              <a:t>Temporal squeeze </a:t>
            </a:r>
            <a:r>
              <a:rPr lang="en-US"/>
              <a:t>and excitation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952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7E531-2492-4E4C-B672-391693E09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73039-7A96-6443-A47B-CE365A388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001627-27CD-B741-9B9C-A3CE72C6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200"/>
            <a:ext cx="12192000" cy="64516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43FC4AD-02E0-3E49-A214-87D1E3076E0D}"/>
              </a:ext>
            </a:extLst>
          </p:cNvPr>
          <p:cNvSpPr/>
          <p:nvPr/>
        </p:nvSpPr>
        <p:spPr>
          <a:xfrm>
            <a:off x="7948246" y="2793442"/>
            <a:ext cx="1326383" cy="36174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EF9160A-814F-D34E-8803-F919981A12D1}"/>
              </a:ext>
            </a:extLst>
          </p:cNvPr>
          <p:cNvSpPr/>
          <p:nvPr/>
        </p:nvSpPr>
        <p:spPr>
          <a:xfrm>
            <a:off x="8231276" y="1205802"/>
            <a:ext cx="832338" cy="55235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881A534-9A45-A749-AEB8-2C8ED08A90BE}"/>
              </a:ext>
            </a:extLst>
          </p:cNvPr>
          <p:cNvSpPr/>
          <p:nvPr/>
        </p:nvSpPr>
        <p:spPr>
          <a:xfrm>
            <a:off x="3078147" y="297656"/>
            <a:ext cx="832338" cy="55235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2783B77-44BF-3A42-A4B8-326AD8DB907D}"/>
              </a:ext>
            </a:extLst>
          </p:cNvPr>
          <p:cNvSpPr/>
          <p:nvPr/>
        </p:nvSpPr>
        <p:spPr>
          <a:xfrm>
            <a:off x="9280491" y="2925401"/>
            <a:ext cx="697522" cy="55235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2082590-F1D2-8344-AC01-D8B254D11A72}"/>
              </a:ext>
            </a:extLst>
          </p:cNvPr>
          <p:cNvSpPr/>
          <p:nvPr/>
        </p:nvSpPr>
        <p:spPr>
          <a:xfrm>
            <a:off x="1012371" y="3155183"/>
            <a:ext cx="1127927" cy="215304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AFC436-800B-1444-8729-335A0AE00231}"/>
              </a:ext>
            </a:extLst>
          </p:cNvPr>
          <p:cNvSpPr txBox="1"/>
          <p:nvPr/>
        </p:nvSpPr>
        <p:spPr>
          <a:xfrm>
            <a:off x="2291024" y="3697793"/>
            <a:ext cx="2019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Trees look like grass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D75008-DC92-634E-9311-8AD6ECB4D3EF}"/>
              </a:ext>
            </a:extLst>
          </p:cNvPr>
          <p:cNvSpPr txBox="1"/>
          <p:nvPr/>
        </p:nvSpPr>
        <p:spPr>
          <a:xfrm>
            <a:off x="6800222" y="3209434"/>
            <a:ext cx="2208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Trees look like crops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F5594C-4469-0B43-9676-A943B0B43E7D}"/>
              </a:ext>
            </a:extLst>
          </p:cNvPr>
          <p:cNvSpPr txBox="1"/>
          <p:nvPr/>
        </p:nvSpPr>
        <p:spPr>
          <a:xfrm>
            <a:off x="7904703" y="588723"/>
            <a:ext cx="2208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Scattered trees have variable backgrounds</a:t>
            </a:r>
          </a:p>
        </p:txBody>
      </p:sp>
    </p:spTree>
    <p:extLst>
      <p:ext uri="{BB962C8B-B14F-4D97-AF65-F5344CB8AC3E}">
        <p14:creationId xmlns:p14="http://schemas.microsoft.com/office/powerpoint/2010/main" val="331733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8E03D-3E54-034B-9CB8-4F9F11A18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D126F-47D8-C54A-AC78-22816C08D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1C2F2-071F-9E42-9DF6-0134018D0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6272"/>
            <a:ext cx="12192000" cy="628545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029C00CA-7D0E-8B45-A626-141986B48212}"/>
              </a:ext>
            </a:extLst>
          </p:cNvPr>
          <p:cNvSpPr/>
          <p:nvPr/>
        </p:nvSpPr>
        <p:spPr>
          <a:xfrm>
            <a:off x="8117392" y="3155240"/>
            <a:ext cx="1326383" cy="36174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3028E0-6538-4946-8F3C-46E0E505A40B}"/>
              </a:ext>
            </a:extLst>
          </p:cNvPr>
          <p:cNvSpPr/>
          <p:nvPr/>
        </p:nvSpPr>
        <p:spPr>
          <a:xfrm>
            <a:off x="8611437" y="1481979"/>
            <a:ext cx="832338" cy="55235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E854BE5-5ADC-5C4F-8D13-08E5B1A051C0}"/>
              </a:ext>
            </a:extLst>
          </p:cNvPr>
          <p:cNvSpPr/>
          <p:nvPr/>
        </p:nvSpPr>
        <p:spPr>
          <a:xfrm>
            <a:off x="3078147" y="297656"/>
            <a:ext cx="832338" cy="55235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5A263EA-4DEF-0C44-BA70-014B696E3208}"/>
              </a:ext>
            </a:extLst>
          </p:cNvPr>
          <p:cNvSpPr/>
          <p:nvPr/>
        </p:nvSpPr>
        <p:spPr>
          <a:xfrm>
            <a:off x="9701265" y="3152821"/>
            <a:ext cx="697522" cy="55235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34002F7-624F-9E44-9C1B-483AD5869A7F}"/>
              </a:ext>
            </a:extLst>
          </p:cNvPr>
          <p:cNvSpPr/>
          <p:nvPr/>
        </p:nvSpPr>
        <p:spPr>
          <a:xfrm>
            <a:off x="1012371" y="3155183"/>
            <a:ext cx="1127927" cy="215304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92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16E31-2B19-524A-9F18-8FC578950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36F71-5432-BD49-AD32-5D451EF7B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2E9E43-EC55-E846-9D4C-61FB5F2DA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9321"/>
            <a:ext cx="12192000" cy="425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226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5A2D7-34A8-C146-8FA1-72072DE69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out-of-box algorithms fail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7130A-8426-AD46-8D3A-264017AC1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5719" y="1563608"/>
            <a:ext cx="3764280" cy="5811838"/>
          </a:xfrm>
        </p:spPr>
        <p:txBody>
          <a:bodyPr/>
          <a:lstStyle/>
          <a:p>
            <a:r>
              <a:rPr lang="en-US" dirty="0"/>
              <a:t>1 million + pixels</a:t>
            </a:r>
          </a:p>
          <a:p>
            <a:r>
              <a:rPr lang="en-US" dirty="0"/>
              <a:t>Shapes consistent</a:t>
            </a:r>
          </a:p>
          <a:p>
            <a:r>
              <a:rPr lang="en-US" dirty="0"/>
              <a:t>Regions consistent</a:t>
            </a:r>
          </a:p>
          <a:p>
            <a:r>
              <a:rPr lang="en-US" dirty="0"/>
              <a:t>Colors consistent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196 pixels</a:t>
            </a:r>
          </a:p>
          <a:p>
            <a:r>
              <a:rPr lang="en-US" dirty="0"/>
              <a:t>No shape, region, or color consistency</a:t>
            </a:r>
          </a:p>
          <a:p>
            <a:r>
              <a:rPr lang="en-US" dirty="0"/>
              <a:t>Each output is distinct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875B7C-2366-4840-9B98-21FCC4D5C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82" y="4339369"/>
            <a:ext cx="5801388" cy="24135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4CFD4-0E4B-E143-B757-5870E1F1D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749" y="1563608"/>
            <a:ext cx="4363006" cy="277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482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93CA1-A1C6-324E-8EA4-17A415FBA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92E88-82E1-5C4A-9FA9-B3E991BAF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60228" cy="4351338"/>
          </a:xfrm>
        </p:spPr>
        <p:txBody>
          <a:bodyPr/>
          <a:lstStyle/>
          <a:p>
            <a:r>
              <a:rPr lang="en-US" dirty="0"/>
              <a:t>700 2 hectare plots</a:t>
            </a:r>
          </a:p>
          <a:p>
            <a:r>
              <a:rPr lang="en-US" dirty="0"/>
              <a:t>Randomly sampled across Tigray, Ethiopia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B2A3B8-8FA6-9B40-9A52-0AB66AC0A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655" y="76785"/>
            <a:ext cx="7462345" cy="3924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D65E0E-CFA9-E941-BB32-DF565FF6C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4082" y="4001294"/>
            <a:ext cx="3526117" cy="285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22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570B0-0F93-F441-B7F6-C216D06A7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Georeference</a:t>
            </a:r>
            <a:br>
              <a:rPr lang="en-US" dirty="0"/>
            </a:br>
            <a:r>
              <a:rPr lang="en-US" dirty="0"/>
              <a:t>correction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C20C9-202F-5446-88B4-508C6610B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Receptive field</a:t>
            </a:r>
            <a:r>
              <a:rPr lang="en-US" dirty="0"/>
              <a:t>: 140x140m</a:t>
            </a: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Input scene: </a:t>
            </a:r>
            <a:r>
              <a:rPr lang="en-US" dirty="0"/>
              <a:t>160x160m</a:t>
            </a:r>
          </a:p>
          <a:p>
            <a:r>
              <a:rPr lang="en-US" dirty="0"/>
              <a:t>Tiled input: 180x180m</a:t>
            </a:r>
          </a:p>
          <a:p>
            <a:endParaRPr lang="en-US" dirty="0"/>
          </a:p>
          <a:p>
            <a:r>
              <a:rPr lang="en-US" dirty="0"/>
              <a:t>Modeled with EM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9EDEC14-A3AD-0148-B958-CE55BE55F6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7560995"/>
              </p:ext>
            </p:extLst>
          </p:nvPr>
        </p:nvGraphicFramePr>
        <p:xfrm>
          <a:off x="5360276" y="84083"/>
          <a:ext cx="6561072" cy="6636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4504">
                  <a:extLst>
                    <a:ext uri="{9D8B030D-6E8A-4147-A177-3AD203B41FA5}">
                      <a16:colId xmlns:a16="http://schemas.microsoft.com/office/drawing/2014/main" val="1615139780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101052373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1169658264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4115156547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801250222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1106152234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553072809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2710913985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327902760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1834597792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2429137937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229042188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562091295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792500621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1869484255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25041969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1373967338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588323686"/>
                    </a:ext>
                  </a:extLst>
                </a:gridCol>
              </a:tblGrid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8254181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1986198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1633101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8964676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4740856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9829538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1575754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406084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2674518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8455621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5476097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727026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1095136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3828842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7857122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481529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4118173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5753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7251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570B0-0F93-F441-B7F6-C216D06A7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Georeference</a:t>
            </a:r>
            <a:br>
              <a:rPr lang="en-US" dirty="0"/>
            </a:br>
            <a:r>
              <a:rPr lang="en-US" dirty="0"/>
              <a:t>correction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C20C9-202F-5446-88B4-508C6610B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2237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Receptive field</a:t>
            </a:r>
            <a:r>
              <a:rPr lang="en-US" dirty="0"/>
              <a:t>: 140x140m</a:t>
            </a: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Input scene: </a:t>
            </a:r>
            <a:r>
              <a:rPr lang="en-US" dirty="0"/>
              <a:t>160x160m</a:t>
            </a:r>
          </a:p>
          <a:p>
            <a:r>
              <a:rPr lang="en-US" dirty="0"/>
              <a:t>Tiled input: 180x180m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[0. , 0. , 0.21, 0.12, 0. , 0.37, 0.15, 0.13, 0. ]</a:t>
            </a:r>
          </a:p>
          <a:p>
            <a:endParaRPr lang="en-US" dirty="0"/>
          </a:p>
          <a:p>
            <a:r>
              <a:rPr lang="en-US" dirty="0"/>
              <a:t>Sub 10m shifts in georeferencing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9EDEC14-A3AD-0148-B958-CE55BE55F6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606556"/>
              </p:ext>
            </p:extLst>
          </p:nvPr>
        </p:nvGraphicFramePr>
        <p:xfrm>
          <a:off x="5360276" y="84083"/>
          <a:ext cx="6561072" cy="6636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4504">
                  <a:extLst>
                    <a:ext uri="{9D8B030D-6E8A-4147-A177-3AD203B41FA5}">
                      <a16:colId xmlns:a16="http://schemas.microsoft.com/office/drawing/2014/main" val="1615139780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101052373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1169658264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4115156547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801250222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1106152234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553072809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2710913985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327902760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1834597792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2429137937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229042188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562091295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792500621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1869484255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25041969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1373967338"/>
                    </a:ext>
                  </a:extLst>
                </a:gridCol>
                <a:gridCol w="364504">
                  <a:extLst>
                    <a:ext uri="{9D8B030D-6E8A-4147-A177-3AD203B41FA5}">
                      <a16:colId xmlns:a16="http://schemas.microsoft.com/office/drawing/2014/main" val="3588323686"/>
                    </a:ext>
                  </a:extLst>
                </a:gridCol>
              </a:tblGrid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8254181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1986198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1633101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8964676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4740856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9829538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1575754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406084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2674518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8455621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5476097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727026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1095136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3828842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7857122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481529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4118173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575348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F56678C-EC80-6B44-80E8-2706A3102DAA}"/>
              </a:ext>
            </a:extLst>
          </p:cNvPr>
          <p:cNvSpPr txBox="1"/>
          <p:nvPr/>
        </p:nvSpPr>
        <p:spPr>
          <a:xfrm>
            <a:off x="14278708" y="-11053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5-Point Star 5">
            <a:extLst>
              <a:ext uri="{FF2B5EF4-FFF2-40B4-BE49-F238E27FC236}">
                <a16:creationId xmlns:a16="http://schemas.microsoft.com/office/drawing/2014/main" id="{5A60E541-682F-414A-9886-583352F8226F}"/>
              </a:ext>
            </a:extLst>
          </p:cNvPr>
          <p:cNvSpPr/>
          <p:nvPr/>
        </p:nvSpPr>
        <p:spPr>
          <a:xfrm>
            <a:off x="638503" y="5178175"/>
            <a:ext cx="472611" cy="482885"/>
          </a:xfrm>
          <a:prstGeom prst="star5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2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11402</TotalTime>
  <Words>529</Words>
  <Application>Microsoft Macintosh PowerPoint</Application>
  <PresentationFormat>Widescreen</PresentationFormat>
  <Paragraphs>110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Monitoring trees outside the forest</vt:lpstr>
      <vt:lpstr>Issues in monitoring trees outside forest</vt:lpstr>
      <vt:lpstr>PowerPoint Presentation</vt:lpstr>
      <vt:lpstr>PowerPoint Presentation</vt:lpstr>
      <vt:lpstr>PowerPoint Presentation</vt:lpstr>
      <vt:lpstr>Why out-of-box algorithms fail</vt:lpstr>
      <vt:lpstr>Data</vt:lpstr>
      <vt:lpstr>Georeference correction</vt:lpstr>
      <vt:lpstr>Georeference correction</vt:lpstr>
      <vt:lpstr>Time aggregation</vt:lpstr>
      <vt:lpstr>Model</vt:lpstr>
      <vt:lpstr>Seeing what can’t be seen</vt:lpstr>
      <vt:lpstr>Combating variability</vt:lpstr>
      <vt:lpstr>Combating variability</vt:lpstr>
      <vt:lpstr>Combating variability</vt:lpstr>
      <vt:lpstr>Pixel-level accuracy</vt:lpstr>
      <vt:lpstr>Metrics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research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26</cp:revision>
  <dcterms:created xsi:type="dcterms:W3CDTF">2019-10-30T14:25:24Z</dcterms:created>
  <dcterms:modified xsi:type="dcterms:W3CDTF">2019-11-07T12:28:48Z</dcterms:modified>
</cp:coreProperties>
</file>

<file path=docProps/thumbnail.jpeg>
</file>